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7" r:id="rId11"/>
    <p:sldId id="273" r:id="rId12"/>
    <p:sldId id="268" r:id="rId13"/>
    <p:sldId id="270" r:id="rId14"/>
    <p:sldId id="271" r:id="rId15"/>
    <p:sldId id="265"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402"/>
    <p:restoredTop sz="94658"/>
  </p:normalViewPr>
  <p:slideViewPr>
    <p:cSldViewPr snapToGrid="0">
      <p:cViewPr varScale="1">
        <p:scale>
          <a:sx n="44" d="100"/>
          <a:sy n="44" d="100"/>
        </p:scale>
        <p:origin x="232" y="2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16A4A7-CF1D-0D44-9BE0-B616775A507C}" type="datetimeFigureOut">
              <a:rPr lang="en-US" smtClean="0"/>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0518-C77A-8D4D-ABD1-26787B2F4E19}" type="slidenum">
              <a:rPr lang="en-US" smtClean="0"/>
              <a:t>‹#›</a:t>
            </a:fld>
            <a:endParaRPr lang="en-US"/>
          </a:p>
        </p:txBody>
      </p:sp>
    </p:spTree>
    <p:extLst>
      <p:ext uri="{BB962C8B-B14F-4D97-AF65-F5344CB8AC3E}">
        <p14:creationId xmlns:p14="http://schemas.microsoft.com/office/powerpoint/2010/main" val="2078998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16A4A7-CF1D-0D44-9BE0-B616775A507C}" type="datetimeFigureOut">
              <a:rPr lang="en-US" smtClean="0"/>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0518-C77A-8D4D-ABD1-26787B2F4E19}" type="slidenum">
              <a:rPr lang="en-US" smtClean="0"/>
              <a:t>‹#›</a:t>
            </a:fld>
            <a:endParaRPr lang="en-US"/>
          </a:p>
        </p:txBody>
      </p:sp>
    </p:spTree>
    <p:extLst>
      <p:ext uri="{BB962C8B-B14F-4D97-AF65-F5344CB8AC3E}">
        <p14:creationId xmlns:p14="http://schemas.microsoft.com/office/powerpoint/2010/main" val="1497592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16A4A7-CF1D-0D44-9BE0-B616775A507C}" type="datetimeFigureOut">
              <a:rPr lang="en-US" smtClean="0"/>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0518-C77A-8D4D-ABD1-26787B2F4E1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6229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16A4A7-CF1D-0D44-9BE0-B616775A507C}" type="datetimeFigureOut">
              <a:rPr lang="en-US" smtClean="0"/>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0518-C77A-8D4D-ABD1-26787B2F4E19}" type="slidenum">
              <a:rPr lang="en-US" smtClean="0"/>
              <a:t>‹#›</a:t>
            </a:fld>
            <a:endParaRPr lang="en-US"/>
          </a:p>
        </p:txBody>
      </p:sp>
    </p:spTree>
    <p:extLst>
      <p:ext uri="{BB962C8B-B14F-4D97-AF65-F5344CB8AC3E}">
        <p14:creationId xmlns:p14="http://schemas.microsoft.com/office/powerpoint/2010/main" val="639716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16A4A7-CF1D-0D44-9BE0-B616775A507C}" type="datetimeFigureOut">
              <a:rPr lang="en-US" smtClean="0"/>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0518-C77A-8D4D-ABD1-26787B2F4E1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43509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16A4A7-CF1D-0D44-9BE0-B616775A507C}" type="datetimeFigureOut">
              <a:rPr lang="en-US" smtClean="0"/>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0518-C77A-8D4D-ABD1-26787B2F4E19}" type="slidenum">
              <a:rPr lang="en-US" smtClean="0"/>
              <a:t>‹#›</a:t>
            </a:fld>
            <a:endParaRPr lang="en-US"/>
          </a:p>
        </p:txBody>
      </p:sp>
    </p:spTree>
    <p:extLst>
      <p:ext uri="{BB962C8B-B14F-4D97-AF65-F5344CB8AC3E}">
        <p14:creationId xmlns:p14="http://schemas.microsoft.com/office/powerpoint/2010/main" val="419196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16A4A7-CF1D-0D44-9BE0-B616775A507C}" type="datetimeFigureOut">
              <a:rPr lang="en-US" smtClean="0"/>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0518-C77A-8D4D-ABD1-26787B2F4E19}" type="slidenum">
              <a:rPr lang="en-US" smtClean="0"/>
              <a:t>‹#›</a:t>
            </a:fld>
            <a:endParaRPr lang="en-US"/>
          </a:p>
        </p:txBody>
      </p:sp>
    </p:spTree>
    <p:extLst>
      <p:ext uri="{BB962C8B-B14F-4D97-AF65-F5344CB8AC3E}">
        <p14:creationId xmlns:p14="http://schemas.microsoft.com/office/powerpoint/2010/main" val="29228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16A4A7-CF1D-0D44-9BE0-B616775A507C}" type="datetimeFigureOut">
              <a:rPr lang="en-US" smtClean="0"/>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0518-C77A-8D4D-ABD1-26787B2F4E19}" type="slidenum">
              <a:rPr lang="en-US" smtClean="0"/>
              <a:t>‹#›</a:t>
            </a:fld>
            <a:endParaRPr lang="en-US"/>
          </a:p>
        </p:txBody>
      </p:sp>
    </p:spTree>
    <p:extLst>
      <p:ext uri="{BB962C8B-B14F-4D97-AF65-F5344CB8AC3E}">
        <p14:creationId xmlns:p14="http://schemas.microsoft.com/office/powerpoint/2010/main" val="40819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16A4A7-CF1D-0D44-9BE0-B616775A507C}" type="datetimeFigureOut">
              <a:rPr lang="en-US" smtClean="0"/>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0518-C77A-8D4D-ABD1-26787B2F4E19}" type="slidenum">
              <a:rPr lang="en-US" smtClean="0"/>
              <a:t>‹#›</a:t>
            </a:fld>
            <a:endParaRPr lang="en-US"/>
          </a:p>
        </p:txBody>
      </p:sp>
    </p:spTree>
    <p:extLst>
      <p:ext uri="{BB962C8B-B14F-4D97-AF65-F5344CB8AC3E}">
        <p14:creationId xmlns:p14="http://schemas.microsoft.com/office/powerpoint/2010/main" val="424498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16A4A7-CF1D-0D44-9BE0-B616775A507C}" type="datetimeFigureOut">
              <a:rPr lang="en-US" smtClean="0"/>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0518-C77A-8D4D-ABD1-26787B2F4E19}" type="slidenum">
              <a:rPr lang="en-US" smtClean="0"/>
              <a:t>‹#›</a:t>
            </a:fld>
            <a:endParaRPr lang="en-US"/>
          </a:p>
        </p:txBody>
      </p:sp>
    </p:spTree>
    <p:extLst>
      <p:ext uri="{BB962C8B-B14F-4D97-AF65-F5344CB8AC3E}">
        <p14:creationId xmlns:p14="http://schemas.microsoft.com/office/powerpoint/2010/main" val="315100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16A4A7-CF1D-0D44-9BE0-B616775A507C}" type="datetimeFigureOut">
              <a:rPr lang="en-US" smtClean="0"/>
              <a:t>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0518-C77A-8D4D-ABD1-26787B2F4E19}" type="slidenum">
              <a:rPr lang="en-US" smtClean="0"/>
              <a:t>‹#›</a:t>
            </a:fld>
            <a:endParaRPr lang="en-US"/>
          </a:p>
        </p:txBody>
      </p:sp>
    </p:spTree>
    <p:extLst>
      <p:ext uri="{BB962C8B-B14F-4D97-AF65-F5344CB8AC3E}">
        <p14:creationId xmlns:p14="http://schemas.microsoft.com/office/powerpoint/2010/main" val="1960129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16A4A7-CF1D-0D44-9BE0-B616775A507C}" type="datetimeFigureOut">
              <a:rPr lang="en-US" smtClean="0"/>
              <a:t>4/10/24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50518-C77A-8D4D-ABD1-26787B2F4E19}" type="slidenum">
              <a:rPr lang="en-US" smtClean="0"/>
              <a:t>‹#›</a:t>
            </a:fld>
            <a:endParaRPr lang="en-US"/>
          </a:p>
        </p:txBody>
      </p:sp>
    </p:spTree>
    <p:extLst>
      <p:ext uri="{BB962C8B-B14F-4D97-AF65-F5344CB8AC3E}">
        <p14:creationId xmlns:p14="http://schemas.microsoft.com/office/powerpoint/2010/main" val="160308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16A4A7-CF1D-0D44-9BE0-B616775A507C}" type="datetimeFigureOut">
              <a:rPr lang="en-US" smtClean="0"/>
              <a:t>4/10/24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50518-C77A-8D4D-ABD1-26787B2F4E19}" type="slidenum">
              <a:rPr lang="en-US" smtClean="0"/>
              <a:t>‹#›</a:t>
            </a:fld>
            <a:endParaRPr lang="en-US"/>
          </a:p>
        </p:txBody>
      </p:sp>
    </p:spTree>
    <p:extLst>
      <p:ext uri="{BB962C8B-B14F-4D97-AF65-F5344CB8AC3E}">
        <p14:creationId xmlns:p14="http://schemas.microsoft.com/office/powerpoint/2010/main" val="47245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6A4A7-CF1D-0D44-9BE0-B616775A507C}" type="datetimeFigureOut">
              <a:rPr lang="en-US" smtClean="0"/>
              <a:t>4/10/24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50518-C77A-8D4D-ABD1-26787B2F4E19}" type="slidenum">
              <a:rPr lang="en-US" smtClean="0"/>
              <a:t>‹#›</a:t>
            </a:fld>
            <a:endParaRPr lang="en-US"/>
          </a:p>
        </p:txBody>
      </p:sp>
    </p:spTree>
    <p:extLst>
      <p:ext uri="{BB962C8B-B14F-4D97-AF65-F5344CB8AC3E}">
        <p14:creationId xmlns:p14="http://schemas.microsoft.com/office/powerpoint/2010/main" val="3473298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16A4A7-CF1D-0D44-9BE0-B616775A507C}" type="datetimeFigureOut">
              <a:rPr lang="en-US" smtClean="0"/>
              <a:t>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0518-C77A-8D4D-ABD1-26787B2F4E19}" type="slidenum">
              <a:rPr lang="en-US" smtClean="0"/>
              <a:t>‹#›</a:t>
            </a:fld>
            <a:endParaRPr lang="en-US"/>
          </a:p>
        </p:txBody>
      </p:sp>
    </p:spTree>
    <p:extLst>
      <p:ext uri="{BB962C8B-B14F-4D97-AF65-F5344CB8AC3E}">
        <p14:creationId xmlns:p14="http://schemas.microsoft.com/office/powerpoint/2010/main" val="2341879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16A4A7-CF1D-0D44-9BE0-B616775A507C}" type="datetimeFigureOut">
              <a:rPr lang="en-US" smtClean="0"/>
              <a:t>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0518-C77A-8D4D-ABD1-26787B2F4E19}" type="slidenum">
              <a:rPr lang="en-US" smtClean="0"/>
              <a:t>‹#›</a:t>
            </a:fld>
            <a:endParaRPr lang="en-US"/>
          </a:p>
        </p:txBody>
      </p:sp>
    </p:spTree>
    <p:extLst>
      <p:ext uri="{BB962C8B-B14F-4D97-AF65-F5344CB8AC3E}">
        <p14:creationId xmlns:p14="http://schemas.microsoft.com/office/powerpoint/2010/main" val="3102407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16A4A7-CF1D-0D44-9BE0-B616775A507C}" type="datetimeFigureOut">
              <a:rPr lang="en-US" smtClean="0"/>
              <a:t>4/10/24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EC50518-C77A-8D4D-ABD1-26787B2F4E19}" type="slidenum">
              <a:rPr lang="en-US" smtClean="0"/>
              <a:t>‹#›</a:t>
            </a:fld>
            <a:endParaRPr lang="en-US"/>
          </a:p>
        </p:txBody>
      </p:sp>
    </p:spTree>
    <p:extLst>
      <p:ext uri="{BB962C8B-B14F-4D97-AF65-F5344CB8AC3E}">
        <p14:creationId xmlns:p14="http://schemas.microsoft.com/office/powerpoint/2010/main" val="272008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60C70-E9CF-90C7-6C1F-04F89CC62162}"/>
              </a:ext>
            </a:extLst>
          </p:cNvPr>
          <p:cNvSpPr>
            <a:spLocks noGrp="1"/>
          </p:cNvSpPr>
          <p:nvPr>
            <p:ph type="ctrTitle"/>
          </p:nvPr>
        </p:nvSpPr>
        <p:spPr/>
        <p:txBody>
          <a:bodyPr/>
          <a:lstStyle/>
          <a:p>
            <a:r>
              <a:rPr lang="en-US" dirty="0"/>
              <a:t>Lodge-Gossett Amendment to the Electoral College System</a:t>
            </a:r>
          </a:p>
        </p:txBody>
      </p:sp>
      <p:sp>
        <p:nvSpPr>
          <p:cNvPr id="3" name="Subtitle 2">
            <a:extLst>
              <a:ext uri="{FF2B5EF4-FFF2-40B4-BE49-F238E27FC236}">
                <a16:creationId xmlns:a16="http://schemas.microsoft.com/office/drawing/2014/main" id="{01D985AE-7720-859F-2C51-88FF9CC51E1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2624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4958-0F22-76B8-9940-F23418130EB9}"/>
              </a:ext>
            </a:extLst>
          </p:cNvPr>
          <p:cNvSpPr>
            <a:spLocks noGrp="1"/>
          </p:cNvSpPr>
          <p:nvPr>
            <p:ph type="title"/>
          </p:nvPr>
        </p:nvSpPr>
        <p:spPr/>
        <p:txBody>
          <a:bodyPr>
            <a:normAutofit/>
          </a:bodyPr>
          <a:lstStyle/>
          <a:p>
            <a:r>
              <a:rPr lang="en-US" dirty="0"/>
              <a:t>Does Proportional Allocation address the swing state problem?</a:t>
            </a:r>
          </a:p>
        </p:txBody>
      </p:sp>
      <p:sp>
        <p:nvSpPr>
          <p:cNvPr id="3" name="Content Placeholder 2">
            <a:extLst>
              <a:ext uri="{FF2B5EF4-FFF2-40B4-BE49-F238E27FC236}">
                <a16:creationId xmlns:a16="http://schemas.microsoft.com/office/drawing/2014/main" id="{C1BDDE17-CD4F-1E94-F988-ACB6FB8766F1}"/>
              </a:ext>
            </a:extLst>
          </p:cNvPr>
          <p:cNvSpPr>
            <a:spLocks noGrp="1"/>
          </p:cNvSpPr>
          <p:nvPr>
            <p:ph idx="1"/>
          </p:nvPr>
        </p:nvSpPr>
        <p:spPr>
          <a:xfrm>
            <a:off x="677334" y="1930400"/>
            <a:ext cx="8596668" cy="4493429"/>
          </a:xfrm>
        </p:spPr>
        <p:txBody>
          <a:bodyPr>
            <a:normAutofit fontScale="92500" lnSpcReduction="20000"/>
          </a:bodyPr>
          <a:lstStyle/>
          <a:p>
            <a:r>
              <a:rPr lang="en-US" sz="2200" dirty="0"/>
              <a:t>The Swing state  – under the winner-take-all system, the marginal voter in a competitive battleground state is much more valuable than the marginal vote in a non-competitive state</a:t>
            </a:r>
          </a:p>
          <a:p>
            <a:pPr lvl="1"/>
            <a:r>
              <a:rPr lang="en-US" sz="2000" dirty="0"/>
              <a:t>Since 2000, in only 15 states have both Democratic presidential candidates and Republican presidential candidates won an election at least once (in the 35 other states, one party’s presidential candidate has won all the elections)</a:t>
            </a:r>
          </a:p>
          <a:p>
            <a:pPr lvl="1"/>
            <a:r>
              <a:rPr lang="en-US" sz="2000" dirty="0"/>
              <a:t>Those 15 states include only 37 percent of the population (2020 census data)</a:t>
            </a:r>
          </a:p>
          <a:p>
            <a:pPr lvl="1"/>
            <a:r>
              <a:rPr lang="en-US" sz="2000" dirty="0"/>
              <a:t>In 2016, there were 12 swing states and 2 swing districts representing 26 percent of the population (2020 census data)</a:t>
            </a:r>
          </a:p>
          <a:p>
            <a:pPr lvl="1"/>
            <a:r>
              <a:rPr lang="en-US" sz="2000" dirty="0"/>
              <a:t>In 2020, there were 13 swing  states representing 41 percent of the population.</a:t>
            </a:r>
          </a:p>
          <a:p>
            <a:pPr lvl="1"/>
            <a:r>
              <a:rPr lang="en-US" sz="2000" dirty="0"/>
              <a:t>In 2024, pundits suggest that there will be only six swing states representing 15% of the population.  </a:t>
            </a:r>
          </a:p>
        </p:txBody>
      </p:sp>
    </p:spTree>
    <p:extLst>
      <p:ext uri="{BB962C8B-B14F-4D97-AF65-F5344CB8AC3E}">
        <p14:creationId xmlns:p14="http://schemas.microsoft.com/office/powerpoint/2010/main" val="3596688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oting History">
            <a:extLst>
              <a:ext uri="{FF2B5EF4-FFF2-40B4-BE49-F238E27FC236}">
                <a16:creationId xmlns:a16="http://schemas.microsoft.com/office/drawing/2014/main" id="{EE14225D-AD64-C6BC-1375-957705298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969143" y="-927691"/>
            <a:ext cx="4651744" cy="863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697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A5FA0-7FAF-3A47-0CF5-CFEDA0AB476B}"/>
              </a:ext>
            </a:extLst>
          </p:cNvPr>
          <p:cNvSpPr>
            <a:spLocks noGrp="1"/>
          </p:cNvSpPr>
          <p:nvPr>
            <p:ph type="title"/>
          </p:nvPr>
        </p:nvSpPr>
        <p:spPr/>
        <p:txBody>
          <a:bodyPr>
            <a:normAutofit/>
          </a:bodyPr>
          <a:lstStyle/>
          <a:p>
            <a:r>
              <a:rPr lang="en-US" dirty="0"/>
              <a:t>Does Proportional Allocation address the swing state problem?</a:t>
            </a:r>
          </a:p>
        </p:txBody>
      </p:sp>
      <p:pic>
        <p:nvPicPr>
          <p:cNvPr id="1026" name="Picture 2" descr="Voter Turnout Is Substantially Higher in Battleground States than Spectator  States | National Popular Vote">
            <a:extLst>
              <a:ext uri="{FF2B5EF4-FFF2-40B4-BE49-F238E27FC236}">
                <a16:creationId xmlns:a16="http://schemas.microsoft.com/office/drawing/2014/main" id="{0DA7A51E-7E6F-86F2-C4D6-431DB8799C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1343" y="2160588"/>
            <a:ext cx="4049352"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149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A24A-91A5-C197-2E4D-2D5A2A6C95C1}"/>
              </a:ext>
            </a:extLst>
          </p:cNvPr>
          <p:cNvSpPr>
            <a:spLocks noGrp="1"/>
          </p:cNvSpPr>
          <p:nvPr>
            <p:ph type="title"/>
          </p:nvPr>
        </p:nvSpPr>
        <p:spPr/>
        <p:txBody>
          <a:bodyPr>
            <a:normAutofit/>
          </a:bodyPr>
          <a:lstStyle/>
          <a:p>
            <a:r>
              <a:rPr lang="en-US" dirty="0"/>
              <a:t>Does Proportional Allocation address the swing state problem?</a:t>
            </a:r>
          </a:p>
        </p:txBody>
      </p:sp>
      <p:pic>
        <p:nvPicPr>
          <p:cNvPr id="3074" name="Picture 2">
            <a:extLst>
              <a:ext uri="{FF2B5EF4-FFF2-40B4-BE49-F238E27FC236}">
                <a16:creationId xmlns:a16="http://schemas.microsoft.com/office/drawing/2014/main" id="{BD8B4EE5-DF0D-70F0-18DE-0AAA68E6FC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7291" y="2485324"/>
            <a:ext cx="6719777" cy="376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923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8878E-36D0-975F-0216-B6F4A29481ED}"/>
              </a:ext>
            </a:extLst>
          </p:cNvPr>
          <p:cNvSpPr>
            <a:spLocks noGrp="1"/>
          </p:cNvSpPr>
          <p:nvPr>
            <p:ph type="title"/>
          </p:nvPr>
        </p:nvSpPr>
        <p:spPr/>
        <p:txBody>
          <a:bodyPr>
            <a:normAutofit/>
          </a:bodyPr>
          <a:lstStyle/>
          <a:p>
            <a:r>
              <a:rPr lang="en-US" dirty="0"/>
              <a:t>Does Proportional Allocation address the swing state problem?</a:t>
            </a:r>
          </a:p>
        </p:txBody>
      </p:sp>
      <p:pic>
        <p:nvPicPr>
          <p:cNvPr id="4098" name="Picture 2" descr="Joe Biden Campaign Maps Out Expanded Battlefields for 2024 Presidential  Race - Bloomberg">
            <a:extLst>
              <a:ext uri="{FF2B5EF4-FFF2-40B4-BE49-F238E27FC236}">
                <a16:creationId xmlns:a16="http://schemas.microsoft.com/office/drawing/2014/main" id="{CA128497-F97F-3200-CE6F-6A71DD8C5E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9944" y="2160588"/>
            <a:ext cx="6655982" cy="464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869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F5B4D-EACF-FD24-DFCF-0D9BC5E540F4}"/>
              </a:ext>
            </a:extLst>
          </p:cNvPr>
          <p:cNvSpPr>
            <a:spLocks noGrp="1"/>
          </p:cNvSpPr>
          <p:nvPr>
            <p:ph type="title"/>
          </p:nvPr>
        </p:nvSpPr>
        <p:spPr/>
        <p:txBody>
          <a:bodyPr>
            <a:normAutofit/>
          </a:bodyPr>
          <a:lstStyle/>
          <a:p>
            <a:r>
              <a:rPr lang="en-US" dirty="0"/>
              <a:t>Does Proportional Allocation address the swing state problem?</a:t>
            </a:r>
          </a:p>
        </p:txBody>
      </p:sp>
      <p:sp>
        <p:nvSpPr>
          <p:cNvPr id="3" name="Content Placeholder 2">
            <a:extLst>
              <a:ext uri="{FF2B5EF4-FFF2-40B4-BE49-F238E27FC236}">
                <a16:creationId xmlns:a16="http://schemas.microsoft.com/office/drawing/2014/main" id="{82134250-8677-80F2-C834-C565DC60D40A}"/>
              </a:ext>
            </a:extLst>
          </p:cNvPr>
          <p:cNvSpPr>
            <a:spLocks noGrp="1"/>
          </p:cNvSpPr>
          <p:nvPr>
            <p:ph idx="1"/>
          </p:nvPr>
        </p:nvSpPr>
        <p:spPr>
          <a:xfrm>
            <a:off x="677334" y="1930400"/>
            <a:ext cx="8596668" cy="4217737"/>
          </a:xfrm>
        </p:spPr>
        <p:txBody>
          <a:bodyPr>
            <a:normAutofit lnSpcReduction="10000"/>
          </a:bodyPr>
          <a:lstStyle/>
          <a:p>
            <a:r>
              <a:rPr lang="en-US" dirty="0"/>
              <a:t>Maybe…. </a:t>
            </a:r>
          </a:p>
          <a:p>
            <a:pPr lvl="1"/>
            <a:r>
              <a:rPr lang="en-US" dirty="0"/>
              <a:t>If we assume that states have an equal number of electoral votes, the marginal vote in a competitive state is no more valuable than a marginal vote in an uncompetitive state</a:t>
            </a:r>
          </a:p>
          <a:p>
            <a:pPr lvl="1"/>
            <a:r>
              <a:rPr lang="en-US" dirty="0"/>
              <a:t>The unequal number of electoral votes for each state based on population and the Senate ”bonus” means marginal votes vary in value on the basis of the size of the state </a:t>
            </a:r>
          </a:p>
          <a:p>
            <a:pPr lvl="1"/>
            <a:r>
              <a:rPr lang="en-US" dirty="0"/>
              <a:t>California (a state with 55 EVs): An increase from 50 to 51% of the popular vote yields a gain of .55 electoral votes </a:t>
            </a:r>
          </a:p>
          <a:p>
            <a:pPr lvl="1"/>
            <a:r>
              <a:rPr lang="en-US" dirty="0"/>
              <a:t>To achieve the same .55 electoral vote gain in Idaho (a state with 4 EVs), a candidate will need to increase their popular vote count from 50 to 64%</a:t>
            </a:r>
          </a:p>
          <a:p>
            <a:pPr lvl="1"/>
            <a:r>
              <a:rPr lang="en-US" dirty="0"/>
              <a:t>Using 2020 turnout figures, in California, an increase from 50 to 51% of the popular vote is the equivalent of 171,167 votes</a:t>
            </a:r>
          </a:p>
          <a:p>
            <a:pPr lvl="1"/>
            <a:r>
              <a:rPr lang="en-US" dirty="0"/>
              <a:t>Using 2020 turnout figures, in Idaho, an increase from 50 to 64% of the popular vote is the equivalent of 117,760 votes</a:t>
            </a:r>
          </a:p>
          <a:p>
            <a:pPr lvl="1"/>
            <a:endParaRPr lang="en-US" dirty="0"/>
          </a:p>
        </p:txBody>
      </p:sp>
    </p:spTree>
    <p:extLst>
      <p:ext uri="{BB962C8B-B14F-4D97-AF65-F5344CB8AC3E}">
        <p14:creationId xmlns:p14="http://schemas.microsoft.com/office/powerpoint/2010/main" val="2441874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60DBE-9C65-DFD7-975B-7BBD9D44117D}"/>
              </a:ext>
            </a:extLst>
          </p:cNvPr>
          <p:cNvSpPr>
            <a:spLocks noGrp="1"/>
          </p:cNvSpPr>
          <p:nvPr>
            <p:ph type="title"/>
          </p:nvPr>
        </p:nvSpPr>
        <p:spPr/>
        <p:txBody>
          <a:bodyPr/>
          <a:lstStyle/>
          <a:p>
            <a:r>
              <a:rPr lang="en-US" dirty="0"/>
              <a:t>Does Proportional Allocation reduce the third-party spoiler effect?</a:t>
            </a:r>
          </a:p>
        </p:txBody>
      </p:sp>
      <p:sp>
        <p:nvSpPr>
          <p:cNvPr id="3" name="Content Placeholder 2">
            <a:extLst>
              <a:ext uri="{FF2B5EF4-FFF2-40B4-BE49-F238E27FC236}">
                <a16:creationId xmlns:a16="http://schemas.microsoft.com/office/drawing/2014/main" id="{1A4C1F89-9130-65C2-C6B9-CD156D1A3F0F}"/>
              </a:ext>
            </a:extLst>
          </p:cNvPr>
          <p:cNvSpPr>
            <a:spLocks noGrp="1"/>
          </p:cNvSpPr>
          <p:nvPr>
            <p:ph idx="1"/>
          </p:nvPr>
        </p:nvSpPr>
        <p:spPr>
          <a:xfrm>
            <a:off x="677334" y="1930401"/>
            <a:ext cx="8596668" cy="4410242"/>
          </a:xfrm>
        </p:spPr>
        <p:txBody>
          <a:bodyPr>
            <a:normAutofit fontScale="92500" lnSpcReduction="20000"/>
          </a:bodyPr>
          <a:lstStyle/>
          <a:p>
            <a:r>
              <a:rPr lang="en-US" dirty="0"/>
              <a:t>Not clear…</a:t>
            </a:r>
          </a:p>
          <a:p>
            <a:r>
              <a:rPr lang="en-US" dirty="0"/>
              <a:t>1992 Election Results</a:t>
            </a:r>
          </a:p>
          <a:p>
            <a:pPr lvl="1"/>
            <a:r>
              <a:rPr lang="en-US" dirty="0"/>
              <a:t>Popular Vote:</a:t>
            </a:r>
          </a:p>
          <a:p>
            <a:pPr lvl="2"/>
            <a:r>
              <a:rPr lang="en-US" b="1" dirty="0"/>
              <a:t>Clinton: 43%</a:t>
            </a:r>
          </a:p>
          <a:p>
            <a:pPr lvl="2"/>
            <a:r>
              <a:rPr lang="en-US" dirty="0"/>
              <a:t>Bush: 37.4%</a:t>
            </a:r>
          </a:p>
          <a:p>
            <a:pPr lvl="2"/>
            <a:r>
              <a:rPr lang="en-US" dirty="0"/>
              <a:t>Perot 18.9%</a:t>
            </a:r>
          </a:p>
          <a:p>
            <a:pPr lvl="1"/>
            <a:r>
              <a:rPr lang="en-US" dirty="0"/>
              <a:t>Electoral College vote percentage allocation</a:t>
            </a:r>
          </a:p>
          <a:p>
            <a:pPr lvl="2"/>
            <a:r>
              <a:rPr lang="en-US" b="1" dirty="0"/>
              <a:t>Clinton 68.8%</a:t>
            </a:r>
          </a:p>
          <a:p>
            <a:pPr lvl="2"/>
            <a:r>
              <a:rPr lang="en-US" dirty="0"/>
              <a:t>Bush: 31.2%</a:t>
            </a:r>
          </a:p>
          <a:p>
            <a:pPr lvl="2"/>
            <a:r>
              <a:rPr lang="en-US" dirty="0"/>
              <a:t>Perot: 0%</a:t>
            </a:r>
          </a:p>
          <a:p>
            <a:pPr lvl="1"/>
            <a:r>
              <a:rPr lang="en-US" dirty="0"/>
              <a:t>Lodge-Gossett Proportional Electoral Vote allocation </a:t>
            </a:r>
          </a:p>
          <a:p>
            <a:pPr lvl="2"/>
            <a:r>
              <a:rPr lang="en-US" b="1" dirty="0"/>
              <a:t>Clinton 42.9%</a:t>
            </a:r>
          </a:p>
          <a:p>
            <a:pPr lvl="2"/>
            <a:r>
              <a:rPr lang="en-US" dirty="0"/>
              <a:t>Bush: 37.6%</a:t>
            </a:r>
          </a:p>
          <a:p>
            <a:pPr lvl="2"/>
            <a:r>
              <a:rPr lang="en-US" dirty="0"/>
              <a:t>Perot: 18.9%</a:t>
            </a:r>
          </a:p>
          <a:p>
            <a:pPr lvl="2"/>
            <a:endParaRPr lang="en-US" dirty="0"/>
          </a:p>
          <a:p>
            <a:pPr lvl="2"/>
            <a:endParaRPr lang="en-US" dirty="0"/>
          </a:p>
          <a:p>
            <a:pPr lvl="1"/>
            <a:endParaRPr lang="en-US" dirty="0"/>
          </a:p>
        </p:txBody>
      </p:sp>
    </p:spTree>
    <p:extLst>
      <p:ext uri="{BB962C8B-B14F-4D97-AF65-F5344CB8AC3E}">
        <p14:creationId xmlns:p14="http://schemas.microsoft.com/office/powerpoint/2010/main" val="2638360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2BD8D-72C7-F3E0-2CB2-526F87DDD3AB}"/>
              </a:ext>
            </a:extLst>
          </p:cNvPr>
          <p:cNvSpPr>
            <a:spLocks noGrp="1"/>
          </p:cNvSpPr>
          <p:nvPr>
            <p:ph type="title"/>
          </p:nvPr>
        </p:nvSpPr>
        <p:spPr/>
        <p:txBody>
          <a:bodyPr/>
          <a:lstStyle/>
          <a:p>
            <a:r>
              <a:rPr lang="en-US" dirty="0"/>
              <a:t>Proportional Allocation of Electoral Votes </a:t>
            </a:r>
          </a:p>
        </p:txBody>
      </p:sp>
      <p:sp>
        <p:nvSpPr>
          <p:cNvPr id="3" name="Content Placeholder 2">
            <a:extLst>
              <a:ext uri="{FF2B5EF4-FFF2-40B4-BE49-F238E27FC236}">
                <a16:creationId xmlns:a16="http://schemas.microsoft.com/office/drawing/2014/main" id="{3D750B22-D57F-2914-13B4-1AFDA2863B51}"/>
              </a:ext>
            </a:extLst>
          </p:cNvPr>
          <p:cNvSpPr>
            <a:spLocks noGrp="1"/>
          </p:cNvSpPr>
          <p:nvPr>
            <p:ph idx="1"/>
          </p:nvPr>
        </p:nvSpPr>
        <p:spPr>
          <a:xfrm>
            <a:off x="1119785" y="1930400"/>
            <a:ext cx="8596668" cy="4539915"/>
          </a:xfrm>
        </p:spPr>
        <p:txBody>
          <a:bodyPr>
            <a:normAutofit lnSpcReduction="10000"/>
          </a:bodyPr>
          <a:lstStyle/>
          <a:p>
            <a:r>
              <a:rPr lang="en-US" sz="2000" dirty="0"/>
              <a:t>Section 1</a:t>
            </a:r>
          </a:p>
          <a:p>
            <a:pPr lvl="1"/>
            <a:r>
              <a:rPr lang="en-US" sz="2000" dirty="0"/>
              <a:t>The electoral college system of electing the President and Vice President of the United States is hereby abolished.</a:t>
            </a:r>
          </a:p>
          <a:p>
            <a:pPr lvl="1"/>
            <a:r>
              <a:rPr lang="en-US" sz="2000" dirty="0"/>
              <a:t>Each person for whom votes were cast for President in each State shall be credited with such proportion of the electoral votes thereof as he received of the total vote of the electors therein for President.</a:t>
            </a:r>
          </a:p>
          <a:p>
            <a:pPr lvl="1"/>
            <a:r>
              <a:rPr lang="en-US" sz="2000" dirty="0"/>
              <a:t>In making the computation, fractional numbers less than one one-thousandth shall be disregarded unless a more detailed number of electoral votes for President shall be President.</a:t>
            </a:r>
          </a:p>
          <a:p>
            <a:pPr lvl="1"/>
            <a:r>
              <a:rPr lang="en-US" sz="2000" dirty="0"/>
              <a:t>If two or more persons shall have an equal and the highest number of such votes, then the one for whom the greatest number of popular votes were cast shall be President.  </a:t>
            </a:r>
          </a:p>
        </p:txBody>
      </p:sp>
    </p:spTree>
    <p:extLst>
      <p:ext uri="{BB962C8B-B14F-4D97-AF65-F5344CB8AC3E}">
        <p14:creationId xmlns:p14="http://schemas.microsoft.com/office/powerpoint/2010/main" val="169496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ED8A6-FA3A-B22D-79FF-6CC10D6CDEB3}"/>
              </a:ext>
            </a:extLst>
          </p:cNvPr>
          <p:cNvSpPr>
            <a:spLocks noGrp="1"/>
          </p:cNvSpPr>
          <p:nvPr>
            <p:ph type="title"/>
          </p:nvPr>
        </p:nvSpPr>
        <p:spPr/>
        <p:txBody>
          <a:bodyPr/>
          <a:lstStyle/>
          <a:p>
            <a:r>
              <a:rPr lang="en-US" dirty="0"/>
              <a:t>Goals of the Amendment </a:t>
            </a:r>
          </a:p>
        </p:txBody>
      </p:sp>
      <p:sp>
        <p:nvSpPr>
          <p:cNvPr id="3" name="Content Placeholder 2">
            <a:extLst>
              <a:ext uri="{FF2B5EF4-FFF2-40B4-BE49-F238E27FC236}">
                <a16:creationId xmlns:a16="http://schemas.microsoft.com/office/drawing/2014/main" id="{B4B0B7C3-A0BD-F68D-8773-163168A2D809}"/>
              </a:ext>
            </a:extLst>
          </p:cNvPr>
          <p:cNvSpPr>
            <a:spLocks noGrp="1"/>
          </p:cNvSpPr>
          <p:nvPr>
            <p:ph idx="1"/>
          </p:nvPr>
        </p:nvSpPr>
        <p:spPr>
          <a:xfrm>
            <a:off x="677334" y="2081463"/>
            <a:ext cx="8596668" cy="4296783"/>
          </a:xfrm>
        </p:spPr>
        <p:txBody>
          <a:bodyPr/>
          <a:lstStyle/>
          <a:p>
            <a:r>
              <a:rPr lang="en-US" sz="2200" dirty="0"/>
              <a:t>Henry Cabot Lodge: “The basic principle underlying this reform is an attempt more exactly to reflect the will of the people.”</a:t>
            </a:r>
          </a:p>
          <a:p>
            <a:r>
              <a:rPr lang="en-US" sz="2200" dirty="0"/>
              <a:t>Why not the direct election of the President?</a:t>
            </a:r>
          </a:p>
          <a:p>
            <a:pPr lvl="1"/>
            <a:r>
              <a:rPr lang="en-US" sz="2000" dirty="0"/>
              <a:t>Lodge: ”[The direct election of the President] runs into the practical difficulty that it violates the Federal principle of equality of the States in the Senate in that the two-vote “bonus” which gives the States with small populations a small relative advantage would be abolished.  The pending proposal completely protects the position of the so-called small states.”</a:t>
            </a:r>
          </a:p>
        </p:txBody>
      </p:sp>
    </p:spTree>
    <p:extLst>
      <p:ext uri="{BB962C8B-B14F-4D97-AF65-F5344CB8AC3E}">
        <p14:creationId xmlns:p14="http://schemas.microsoft.com/office/powerpoint/2010/main" val="3341980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0B42-E1BA-7D13-6B27-52DD3635DC88}"/>
              </a:ext>
            </a:extLst>
          </p:cNvPr>
          <p:cNvSpPr>
            <a:spLocks noGrp="1"/>
          </p:cNvSpPr>
          <p:nvPr>
            <p:ph type="title"/>
          </p:nvPr>
        </p:nvSpPr>
        <p:spPr/>
        <p:txBody>
          <a:bodyPr/>
          <a:lstStyle/>
          <a:p>
            <a:r>
              <a:rPr lang="en-US" dirty="0"/>
              <a:t>Goals of the Amendment </a:t>
            </a:r>
          </a:p>
        </p:txBody>
      </p:sp>
      <p:sp>
        <p:nvSpPr>
          <p:cNvPr id="3" name="Content Placeholder 2">
            <a:extLst>
              <a:ext uri="{FF2B5EF4-FFF2-40B4-BE49-F238E27FC236}">
                <a16:creationId xmlns:a16="http://schemas.microsoft.com/office/drawing/2014/main" id="{00FBFC68-9AF1-2FCB-B93E-6E066E9E72F2}"/>
              </a:ext>
            </a:extLst>
          </p:cNvPr>
          <p:cNvSpPr>
            <a:spLocks noGrp="1"/>
          </p:cNvSpPr>
          <p:nvPr>
            <p:ph idx="1"/>
          </p:nvPr>
        </p:nvSpPr>
        <p:spPr/>
        <p:txBody>
          <a:bodyPr>
            <a:normAutofit lnSpcReduction="10000"/>
          </a:bodyPr>
          <a:lstStyle/>
          <a:p>
            <a:r>
              <a:rPr lang="en-US" sz="2200" dirty="0"/>
              <a:t>Eliminate the winner-take-all system – the so-called unit rule</a:t>
            </a:r>
          </a:p>
          <a:p>
            <a:pPr lvl="1"/>
            <a:r>
              <a:rPr lang="en-US" sz="2000" dirty="0"/>
              <a:t>Lodge: ”The unit rule is neither fair, accurate, nor democratic.  The votes cast for the losing candidate are of no more effect than if they had never been cast.  Under our proposed amendment, every popular vote would count.”</a:t>
            </a:r>
          </a:p>
          <a:p>
            <a:r>
              <a:rPr lang="en-US" sz="2200" dirty="0"/>
              <a:t>Redresses the electoral college system’s “evil” perpetuation of the so-called ”pivotal State” (what we now term, “battleground states”</a:t>
            </a:r>
          </a:p>
          <a:p>
            <a:pPr lvl="1"/>
            <a:r>
              <a:rPr lang="en-US" sz="2000" dirty="0"/>
              <a:t>Lodge: “The unit rule tends to build up special local blocs, which tend to receive a disproportionate amount of attention whereas other parts of the country receive little or no attention.”</a:t>
            </a:r>
          </a:p>
        </p:txBody>
      </p:sp>
    </p:spTree>
    <p:extLst>
      <p:ext uri="{BB962C8B-B14F-4D97-AF65-F5344CB8AC3E}">
        <p14:creationId xmlns:p14="http://schemas.microsoft.com/office/powerpoint/2010/main" val="3400375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E37A-5C03-E0F5-AA5E-9EA9B4D73A0B}"/>
              </a:ext>
            </a:extLst>
          </p:cNvPr>
          <p:cNvSpPr>
            <a:spLocks noGrp="1"/>
          </p:cNvSpPr>
          <p:nvPr>
            <p:ph type="title"/>
          </p:nvPr>
        </p:nvSpPr>
        <p:spPr/>
        <p:txBody>
          <a:bodyPr/>
          <a:lstStyle/>
          <a:p>
            <a:r>
              <a:rPr lang="en-US" dirty="0"/>
              <a:t>Goals of the Amendment</a:t>
            </a:r>
          </a:p>
        </p:txBody>
      </p:sp>
      <p:sp>
        <p:nvSpPr>
          <p:cNvPr id="3" name="Content Placeholder 2">
            <a:extLst>
              <a:ext uri="{FF2B5EF4-FFF2-40B4-BE49-F238E27FC236}">
                <a16:creationId xmlns:a16="http://schemas.microsoft.com/office/drawing/2014/main" id="{A9F6C663-3599-D42F-1F9F-E09AEDB3784A}"/>
              </a:ext>
            </a:extLst>
          </p:cNvPr>
          <p:cNvSpPr>
            <a:spLocks noGrp="1"/>
          </p:cNvSpPr>
          <p:nvPr>
            <p:ph idx="1"/>
          </p:nvPr>
        </p:nvSpPr>
        <p:spPr/>
        <p:txBody>
          <a:bodyPr/>
          <a:lstStyle/>
          <a:p>
            <a:r>
              <a:rPr lang="en-US" sz="2200" dirty="0"/>
              <a:t>Two-party presidential election competition throughout the country </a:t>
            </a:r>
          </a:p>
          <a:p>
            <a:pPr lvl="1"/>
            <a:r>
              <a:rPr lang="en-US" sz="2000" dirty="0"/>
              <a:t>Lodge: ”If the voters have an incentive to vote because they know their votes will count, we can expect that each party will seek to build up its membership and get the largest popular number of voters to the polls in November.  This would mean a real two-party system in the South and in other so-called solid areas where the unit rule has perpetuated one-party government….  [This amendment] brings all sections of the country into the field of Presidential politics.” </a:t>
            </a:r>
          </a:p>
        </p:txBody>
      </p:sp>
    </p:spTree>
    <p:extLst>
      <p:ext uri="{BB962C8B-B14F-4D97-AF65-F5344CB8AC3E}">
        <p14:creationId xmlns:p14="http://schemas.microsoft.com/office/powerpoint/2010/main" val="3044055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5183-112D-0996-D4A5-983251D7F11F}"/>
              </a:ext>
            </a:extLst>
          </p:cNvPr>
          <p:cNvSpPr>
            <a:spLocks noGrp="1"/>
          </p:cNvSpPr>
          <p:nvPr>
            <p:ph type="title"/>
          </p:nvPr>
        </p:nvSpPr>
        <p:spPr/>
        <p:txBody>
          <a:bodyPr/>
          <a:lstStyle/>
          <a:p>
            <a:r>
              <a:rPr lang="en-US" dirty="0"/>
              <a:t>Goals of the Amendment </a:t>
            </a:r>
          </a:p>
        </p:txBody>
      </p:sp>
      <p:sp>
        <p:nvSpPr>
          <p:cNvPr id="3" name="Content Placeholder 2">
            <a:extLst>
              <a:ext uri="{FF2B5EF4-FFF2-40B4-BE49-F238E27FC236}">
                <a16:creationId xmlns:a16="http://schemas.microsoft.com/office/drawing/2014/main" id="{8666B5A4-2216-8AB9-A745-C7C8572FE0B9}"/>
              </a:ext>
            </a:extLst>
          </p:cNvPr>
          <p:cNvSpPr>
            <a:spLocks noGrp="1"/>
          </p:cNvSpPr>
          <p:nvPr>
            <p:ph idx="1"/>
          </p:nvPr>
        </p:nvSpPr>
        <p:spPr/>
        <p:txBody>
          <a:bodyPr/>
          <a:lstStyle/>
          <a:p>
            <a:r>
              <a:rPr lang="en-US" sz="2200" dirty="0"/>
              <a:t>Getting rid of the electoral college system’s provision for involvement of the House of Representatives in presidential elections</a:t>
            </a:r>
          </a:p>
          <a:p>
            <a:pPr lvl="1"/>
            <a:r>
              <a:rPr lang="en-US" sz="2000" dirty="0"/>
              <a:t>Lodge: “In the three times in our history when elections have been decided in the House, a most volatile situation has always resulted….  [Through this amendment] we remove one of the most troublesome sort spots of our electoral procedure.”</a:t>
            </a:r>
          </a:p>
        </p:txBody>
      </p:sp>
    </p:spTree>
    <p:extLst>
      <p:ext uri="{BB962C8B-B14F-4D97-AF65-F5344CB8AC3E}">
        <p14:creationId xmlns:p14="http://schemas.microsoft.com/office/powerpoint/2010/main" val="53229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AF0AE-E39C-65EF-6709-ACD819147A74}"/>
              </a:ext>
            </a:extLst>
          </p:cNvPr>
          <p:cNvSpPr>
            <a:spLocks noGrp="1"/>
          </p:cNvSpPr>
          <p:nvPr>
            <p:ph type="title"/>
          </p:nvPr>
        </p:nvSpPr>
        <p:spPr/>
        <p:txBody>
          <a:bodyPr/>
          <a:lstStyle/>
          <a:p>
            <a:r>
              <a:rPr lang="en-US" dirty="0"/>
              <a:t>Does Proportional Allocation better reflect the will of the people?</a:t>
            </a:r>
          </a:p>
        </p:txBody>
      </p:sp>
      <p:sp>
        <p:nvSpPr>
          <p:cNvPr id="3" name="Content Placeholder 2">
            <a:extLst>
              <a:ext uri="{FF2B5EF4-FFF2-40B4-BE49-F238E27FC236}">
                <a16:creationId xmlns:a16="http://schemas.microsoft.com/office/drawing/2014/main" id="{422B49D6-C2B4-34E3-671E-AA7BE6F53A7E}"/>
              </a:ext>
            </a:extLst>
          </p:cNvPr>
          <p:cNvSpPr>
            <a:spLocks noGrp="1"/>
          </p:cNvSpPr>
          <p:nvPr>
            <p:ph idx="1"/>
          </p:nvPr>
        </p:nvSpPr>
        <p:spPr>
          <a:xfrm>
            <a:off x="677334" y="2160589"/>
            <a:ext cx="8596668" cy="4324432"/>
          </a:xfrm>
        </p:spPr>
        <p:txBody>
          <a:bodyPr>
            <a:normAutofit/>
          </a:bodyPr>
          <a:lstStyle/>
          <a:p>
            <a:r>
              <a:rPr lang="en-US" dirty="0"/>
              <a:t>For the most part…</a:t>
            </a:r>
          </a:p>
          <a:p>
            <a:r>
              <a:rPr lang="en-US" dirty="0"/>
              <a:t>2020 Election Results </a:t>
            </a:r>
          </a:p>
          <a:p>
            <a:pPr lvl="1"/>
            <a:r>
              <a:rPr lang="en-US" dirty="0"/>
              <a:t>Popular Vote:</a:t>
            </a:r>
          </a:p>
          <a:p>
            <a:pPr lvl="2"/>
            <a:r>
              <a:rPr lang="en-US" b="1" dirty="0"/>
              <a:t>Biden: 51.4%</a:t>
            </a:r>
          </a:p>
          <a:p>
            <a:pPr lvl="2"/>
            <a:r>
              <a:rPr lang="en-US" dirty="0"/>
              <a:t>Trump: 46.9%</a:t>
            </a:r>
          </a:p>
          <a:p>
            <a:pPr lvl="1"/>
            <a:r>
              <a:rPr lang="en-US" dirty="0"/>
              <a:t>Electoral College vote percentage allocation</a:t>
            </a:r>
          </a:p>
          <a:p>
            <a:pPr lvl="2"/>
            <a:r>
              <a:rPr lang="en-US" b="1" dirty="0"/>
              <a:t>Biden: 56.9%</a:t>
            </a:r>
          </a:p>
          <a:p>
            <a:pPr lvl="2"/>
            <a:r>
              <a:rPr lang="en-US" dirty="0"/>
              <a:t>Trump: 43.1%</a:t>
            </a:r>
          </a:p>
          <a:p>
            <a:pPr lvl="1"/>
            <a:r>
              <a:rPr lang="en-US" dirty="0"/>
              <a:t>Lodge-Gossett Proportional Electoral Vote allocation </a:t>
            </a:r>
          </a:p>
          <a:p>
            <a:pPr lvl="2"/>
            <a:r>
              <a:rPr lang="en-US" b="1" dirty="0"/>
              <a:t>Biden: 50.8%</a:t>
            </a:r>
          </a:p>
          <a:p>
            <a:pPr lvl="2"/>
            <a:r>
              <a:rPr lang="en-US" dirty="0"/>
              <a:t>Trump: 47.3%</a:t>
            </a:r>
          </a:p>
          <a:p>
            <a:pPr lvl="2"/>
            <a:endParaRPr lang="en-US" dirty="0"/>
          </a:p>
        </p:txBody>
      </p:sp>
    </p:spTree>
    <p:extLst>
      <p:ext uri="{BB962C8B-B14F-4D97-AF65-F5344CB8AC3E}">
        <p14:creationId xmlns:p14="http://schemas.microsoft.com/office/powerpoint/2010/main" val="3829481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B0ADE-7C77-5CBD-C09B-21D4096D086F}"/>
              </a:ext>
            </a:extLst>
          </p:cNvPr>
          <p:cNvSpPr>
            <a:spLocks noGrp="1"/>
          </p:cNvSpPr>
          <p:nvPr>
            <p:ph type="title"/>
          </p:nvPr>
        </p:nvSpPr>
        <p:spPr/>
        <p:txBody>
          <a:bodyPr/>
          <a:lstStyle/>
          <a:p>
            <a:r>
              <a:rPr lang="en-US" dirty="0"/>
              <a:t>Does Proportional Allocation better reflect the will of the people?</a:t>
            </a:r>
          </a:p>
        </p:txBody>
      </p:sp>
      <p:sp>
        <p:nvSpPr>
          <p:cNvPr id="3" name="Content Placeholder 2">
            <a:extLst>
              <a:ext uri="{FF2B5EF4-FFF2-40B4-BE49-F238E27FC236}">
                <a16:creationId xmlns:a16="http://schemas.microsoft.com/office/drawing/2014/main" id="{D98D35EB-E942-4034-AC3B-71DDAB687B5F}"/>
              </a:ext>
            </a:extLst>
          </p:cNvPr>
          <p:cNvSpPr>
            <a:spLocks noGrp="1"/>
          </p:cNvSpPr>
          <p:nvPr>
            <p:ph idx="1"/>
          </p:nvPr>
        </p:nvSpPr>
        <p:spPr>
          <a:xfrm>
            <a:off x="677334" y="2160589"/>
            <a:ext cx="8596668" cy="3987548"/>
          </a:xfrm>
        </p:spPr>
        <p:txBody>
          <a:bodyPr>
            <a:normAutofit/>
          </a:bodyPr>
          <a:lstStyle/>
          <a:p>
            <a:r>
              <a:rPr lang="en-US" dirty="0"/>
              <a:t>For the most part…</a:t>
            </a:r>
          </a:p>
          <a:p>
            <a:r>
              <a:rPr lang="en-US" dirty="0"/>
              <a:t>2016 Election Results</a:t>
            </a:r>
          </a:p>
          <a:p>
            <a:pPr lvl="1"/>
            <a:r>
              <a:rPr lang="en-US" dirty="0"/>
              <a:t>Popular Vote:</a:t>
            </a:r>
          </a:p>
          <a:p>
            <a:pPr lvl="2"/>
            <a:r>
              <a:rPr lang="en-US" b="1" dirty="0"/>
              <a:t>Clinton: 48.6%</a:t>
            </a:r>
          </a:p>
          <a:p>
            <a:pPr lvl="2"/>
            <a:r>
              <a:rPr lang="en-US" dirty="0"/>
              <a:t>Trump: 46.5%</a:t>
            </a:r>
          </a:p>
          <a:p>
            <a:pPr lvl="1"/>
            <a:r>
              <a:rPr lang="en-US" dirty="0"/>
              <a:t>Electoral College vote percentage allocation</a:t>
            </a:r>
          </a:p>
          <a:p>
            <a:pPr lvl="2"/>
            <a:r>
              <a:rPr lang="en-US" dirty="0"/>
              <a:t>Clinton: 42.2%</a:t>
            </a:r>
          </a:p>
          <a:p>
            <a:pPr lvl="2"/>
            <a:r>
              <a:rPr lang="en-US" b="1" dirty="0"/>
              <a:t>Trump: 56.5%</a:t>
            </a:r>
          </a:p>
          <a:p>
            <a:pPr lvl="1"/>
            <a:r>
              <a:rPr lang="en-US" dirty="0"/>
              <a:t>Lodge-Gossett Proportional Electoral Vote allocation </a:t>
            </a:r>
          </a:p>
          <a:p>
            <a:pPr lvl="2"/>
            <a:r>
              <a:rPr lang="en-US" b="1" dirty="0"/>
              <a:t>Clinton: 48%</a:t>
            </a:r>
          </a:p>
          <a:p>
            <a:pPr lvl="2"/>
            <a:r>
              <a:rPr lang="en-US" dirty="0"/>
              <a:t>Trump: 46.8%</a:t>
            </a:r>
          </a:p>
          <a:p>
            <a:pPr lvl="1"/>
            <a:endParaRPr lang="en-US" dirty="0"/>
          </a:p>
          <a:p>
            <a:pPr lvl="1"/>
            <a:endParaRPr lang="en-US" dirty="0"/>
          </a:p>
        </p:txBody>
      </p:sp>
    </p:spTree>
    <p:extLst>
      <p:ext uri="{BB962C8B-B14F-4D97-AF65-F5344CB8AC3E}">
        <p14:creationId xmlns:p14="http://schemas.microsoft.com/office/powerpoint/2010/main" val="3554533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78380-C41D-086D-BE3F-0A8887F928DF}"/>
              </a:ext>
            </a:extLst>
          </p:cNvPr>
          <p:cNvSpPr>
            <a:spLocks noGrp="1"/>
          </p:cNvSpPr>
          <p:nvPr>
            <p:ph type="title"/>
          </p:nvPr>
        </p:nvSpPr>
        <p:spPr/>
        <p:txBody>
          <a:bodyPr/>
          <a:lstStyle/>
          <a:p>
            <a:r>
              <a:rPr lang="en-US" dirty="0"/>
              <a:t>Does Proportional Allocation better reflect the will of the people?</a:t>
            </a:r>
          </a:p>
        </p:txBody>
      </p:sp>
      <p:sp>
        <p:nvSpPr>
          <p:cNvPr id="3" name="Content Placeholder 2">
            <a:extLst>
              <a:ext uri="{FF2B5EF4-FFF2-40B4-BE49-F238E27FC236}">
                <a16:creationId xmlns:a16="http://schemas.microsoft.com/office/drawing/2014/main" id="{BF455B32-DE27-BA42-46F8-AECB6B97934B}"/>
              </a:ext>
            </a:extLst>
          </p:cNvPr>
          <p:cNvSpPr>
            <a:spLocks noGrp="1"/>
          </p:cNvSpPr>
          <p:nvPr>
            <p:ph idx="1"/>
          </p:nvPr>
        </p:nvSpPr>
        <p:spPr/>
        <p:txBody>
          <a:bodyPr>
            <a:normAutofit lnSpcReduction="10000"/>
          </a:bodyPr>
          <a:lstStyle/>
          <a:p>
            <a:r>
              <a:rPr lang="en-US" dirty="0"/>
              <a:t>But…</a:t>
            </a:r>
          </a:p>
          <a:p>
            <a:r>
              <a:rPr lang="en-US" dirty="0"/>
              <a:t>2000 Election Results</a:t>
            </a:r>
          </a:p>
          <a:p>
            <a:pPr lvl="1"/>
            <a:r>
              <a:rPr lang="en-US" dirty="0"/>
              <a:t>Popular Vote:</a:t>
            </a:r>
          </a:p>
          <a:p>
            <a:pPr lvl="2"/>
            <a:r>
              <a:rPr lang="en-US" dirty="0"/>
              <a:t>Bush: 47.9%</a:t>
            </a:r>
          </a:p>
          <a:p>
            <a:pPr lvl="2"/>
            <a:r>
              <a:rPr lang="en-US" b="1" dirty="0"/>
              <a:t>Gore: 48.4%</a:t>
            </a:r>
          </a:p>
          <a:p>
            <a:pPr lvl="1"/>
            <a:r>
              <a:rPr lang="en-US" dirty="0"/>
              <a:t>Electoral College vote percentage allocation</a:t>
            </a:r>
          </a:p>
          <a:p>
            <a:pPr lvl="2"/>
            <a:r>
              <a:rPr lang="en-US" b="1" dirty="0"/>
              <a:t>Bush 50.4%</a:t>
            </a:r>
          </a:p>
          <a:p>
            <a:pPr lvl="2"/>
            <a:r>
              <a:rPr lang="en-US" dirty="0"/>
              <a:t>Gore: 49.4%</a:t>
            </a:r>
          </a:p>
          <a:p>
            <a:pPr lvl="1"/>
            <a:r>
              <a:rPr lang="en-US" dirty="0"/>
              <a:t>Lodge-Gossett Proportional Electoral Vote allocation </a:t>
            </a:r>
          </a:p>
          <a:p>
            <a:pPr lvl="2"/>
            <a:r>
              <a:rPr lang="en-US" b="1" dirty="0"/>
              <a:t>Bush: 48.2%</a:t>
            </a:r>
          </a:p>
          <a:p>
            <a:pPr lvl="2"/>
            <a:r>
              <a:rPr lang="en-US" dirty="0"/>
              <a:t>Gore: 48%</a:t>
            </a:r>
          </a:p>
          <a:p>
            <a:pPr lvl="1"/>
            <a:endParaRPr lang="en-US" dirty="0"/>
          </a:p>
        </p:txBody>
      </p:sp>
    </p:spTree>
    <p:extLst>
      <p:ext uri="{BB962C8B-B14F-4D97-AF65-F5344CB8AC3E}">
        <p14:creationId xmlns:p14="http://schemas.microsoft.com/office/powerpoint/2010/main" val="109326657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1038</TotalTime>
  <Words>1108</Words>
  <Application>Microsoft Macintosh PowerPoint</Application>
  <PresentationFormat>Widescreen</PresentationFormat>
  <Paragraphs>92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Trebuchet MS</vt:lpstr>
      <vt:lpstr>Wingdings 3</vt:lpstr>
      <vt:lpstr>Facet</vt:lpstr>
      <vt:lpstr>Lodge-Gossett Amendment to the Electoral College System</vt:lpstr>
      <vt:lpstr>Proportional Allocation of Electoral Votes </vt:lpstr>
      <vt:lpstr>Goals of the Amendment </vt:lpstr>
      <vt:lpstr>Goals of the Amendment </vt:lpstr>
      <vt:lpstr>Goals of the Amendment</vt:lpstr>
      <vt:lpstr>Goals of the Amendment </vt:lpstr>
      <vt:lpstr>Does Proportional Allocation better reflect the will of the people?</vt:lpstr>
      <vt:lpstr>Does Proportional Allocation better reflect the will of the people?</vt:lpstr>
      <vt:lpstr>Does Proportional Allocation better reflect the will of the people?</vt:lpstr>
      <vt:lpstr>Does Proportional Allocation address the swing state problem?</vt:lpstr>
      <vt:lpstr>PowerPoint Presentation</vt:lpstr>
      <vt:lpstr>Does Proportional Allocation address the swing state problem?</vt:lpstr>
      <vt:lpstr>Does Proportional Allocation address the swing state problem?</vt:lpstr>
      <vt:lpstr>Does Proportional Allocation address the swing state problem?</vt:lpstr>
      <vt:lpstr>Does Proportional Allocation address the swing state problem?</vt:lpstr>
      <vt:lpstr>Does Proportional Allocation reduce the third-party spoiler effect?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Lodge-Gossett Amendment to the Electoral College System</dc:title>
  <dc:creator>Bertrall Ross</dc:creator>
  <cp:lastModifiedBy>Bertrall Ross</cp:lastModifiedBy>
  <cp:revision>3</cp:revision>
  <dcterms:created xsi:type="dcterms:W3CDTF">2024-04-03T00:46:47Z</dcterms:created>
  <dcterms:modified xsi:type="dcterms:W3CDTF">2024-04-10T19:00:02Z</dcterms:modified>
</cp:coreProperties>
</file>